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7" r:id="rId3"/>
    <p:sldId id="274" r:id="rId4"/>
    <p:sldId id="259" r:id="rId5"/>
    <p:sldId id="265" r:id="rId6"/>
    <p:sldId id="268" r:id="rId7"/>
    <p:sldId id="257" r:id="rId8"/>
    <p:sldId id="258" r:id="rId9"/>
    <p:sldId id="261" r:id="rId10"/>
    <p:sldId id="270" r:id="rId11"/>
    <p:sldId id="266" r:id="rId12"/>
    <p:sldId id="271" r:id="rId13"/>
    <p:sldId id="272" r:id="rId14"/>
    <p:sldId id="264" r:id="rId15"/>
    <p:sldId id="275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93D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94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2.png>
</file>

<file path=ppt/media/image23.png>
</file>

<file path=ppt/media/image24.jpg>
</file>

<file path=ppt/media/image25.tiff>
</file>

<file path=ppt/media/image3.gif>
</file>

<file path=ppt/media/image4.gif>
</file>

<file path=ppt/media/image4.pn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04D5-96DD-4806-A651-9F27C349FD0D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129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04D5-96DD-4806-A651-9F27C349FD0D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5606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04D5-96DD-4806-A651-9F27C349FD0D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281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04D5-96DD-4806-A651-9F27C349FD0D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9329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04D5-96DD-4806-A651-9F27C349FD0D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1266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04D5-96DD-4806-A651-9F27C349FD0D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722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04D5-96DD-4806-A651-9F27C349FD0D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2559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04D5-96DD-4806-A651-9F27C349FD0D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028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04D5-96DD-4806-A651-9F27C349FD0D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0205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04D5-96DD-4806-A651-9F27C349FD0D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3535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CB04D5-96DD-4806-A651-9F27C349FD0D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365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CB04D5-96DD-4806-A651-9F27C349FD0D}" type="datetimeFigureOut">
              <a:rPr lang="en-US" smtClean="0"/>
              <a:t>12/14/2021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4A9429-8BE7-40AE-9F04-72A278FD39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446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5.tiff"/><Relationship Id="rId5" Type="http://schemas.openxmlformats.org/officeDocument/2006/relationships/image" Target="../media/image24.jp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gi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F261B-A8D5-46F9-890C-9C66CAF2B44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400" dirty="0"/>
              <a:t>Integrating divergent above- and belowground carbon flux responses to rising disturbance severity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2A4006-07A5-42AD-891E-3D31676337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Lisa T. Haber</a:t>
            </a:r>
            <a:r>
              <a:rPr lang="en-US" baseline="30000" dirty="0"/>
              <a:t>*1,</a:t>
            </a:r>
            <a:r>
              <a:rPr lang="en-US" dirty="0"/>
              <a:t> Kayla C. </a:t>
            </a:r>
            <a:r>
              <a:rPr lang="en-US" dirty="0" err="1"/>
              <a:t>Mathes</a:t>
            </a:r>
            <a:r>
              <a:rPr lang="en-US" baseline="30000" dirty="0"/>
              <a:t>*1,</a:t>
            </a:r>
            <a:r>
              <a:rPr lang="en-US" dirty="0"/>
              <a:t> Jeff Atkins</a:t>
            </a:r>
            <a:r>
              <a:rPr lang="en-US" baseline="30000" dirty="0"/>
              <a:t>2</a:t>
            </a:r>
            <a:r>
              <a:rPr lang="en-US" dirty="0"/>
              <a:t>, </a:t>
            </a:r>
          </a:p>
          <a:p>
            <a:r>
              <a:rPr lang="en-US" dirty="0"/>
              <a:t>Ben Bond-Lamberty</a:t>
            </a:r>
            <a:r>
              <a:rPr lang="en-US" baseline="30000" dirty="0"/>
              <a:t>3</a:t>
            </a:r>
            <a:r>
              <a:rPr lang="en-US" dirty="0"/>
              <a:t>, Chris M. Gough</a:t>
            </a:r>
            <a:r>
              <a:rPr lang="en-US" baseline="30000" dirty="0"/>
              <a:t>1</a:t>
            </a:r>
            <a:endParaRPr lang="en-US" dirty="0"/>
          </a:p>
          <a:p>
            <a:endParaRPr lang="en-US" dirty="0"/>
          </a:p>
          <a:p>
            <a:r>
              <a:rPr lang="en-US" sz="1600" dirty="0"/>
              <a:t>Virginia Commonwealth University</a:t>
            </a:r>
            <a:r>
              <a:rPr lang="en-US" sz="1600" baseline="30000" dirty="0"/>
              <a:t>1</a:t>
            </a:r>
            <a:r>
              <a:rPr lang="en-US" sz="1600" dirty="0"/>
              <a:t>, USDA Forest Service</a:t>
            </a:r>
            <a:r>
              <a:rPr lang="en-US" sz="1600" baseline="30000" dirty="0"/>
              <a:t>2</a:t>
            </a:r>
            <a:r>
              <a:rPr lang="en-US" sz="1600" dirty="0"/>
              <a:t>, </a:t>
            </a:r>
          </a:p>
          <a:p>
            <a:r>
              <a:rPr lang="en-US" sz="1600" dirty="0"/>
              <a:t>Pacific Northwest National Laboratory</a:t>
            </a:r>
            <a:r>
              <a:rPr lang="en-US" sz="1600" baseline="30000" dirty="0"/>
              <a:t>3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0520484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26F540-4B5C-4563-9C7B-F6A78FD9DB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184" y="270167"/>
            <a:ext cx="7021632" cy="63176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CD832C-E62B-4F95-A89C-353C7468858F}"/>
              </a:ext>
            </a:extLst>
          </p:cNvPr>
          <p:cNvSpPr txBox="1"/>
          <p:nvPr/>
        </p:nvSpPr>
        <p:spPr>
          <a:xfrm>
            <a:off x="5545123" y="6587832"/>
            <a:ext cx="27348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Image credit: Erika </a:t>
            </a:r>
            <a:r>
              <a:rPr lang="en-US" sz="1000" dirty="0" err="1"/>
              <a:t>Masis</a:t>
            </a:r>
            <a:r>
              <a:rPr lang="en-US" sz="1000" dirty="0"/>
              <a:t> </a:t>
            </a:r>
            <a:r>
              <a:rPr lang="en-US" sz="1000" dirty="0" err="1"/>
              <a:t>Laverde</a:t>
            </a:r>
            <a:r>
              <a:rPr lang="en-US" sz="1000" dirty="0"/>
              <a:t>, </a:t>
            </a:r>
            <a:r>
              <a:rPr lang="en-US" sz="1000" dirty="0" err="1"/>
              <a:t>VCUarts</a:t>
            </a:r>
            <a:r>
              <a:rPr lang="en-US" sz="1000" dirty="0"/>
              <a:t> 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8D7BA29-5370-4FD8-A119-ABADBF99DAA9}"/>
              </a:ext>
            </a:extLst>
          </p:cNvPr>
          <p:cNvCxnSpPr/>
          <p:nvPr/>
        </p:nvCxnSpPr>
        <p:spPr>
          <a:xfrm>
            <a:off x="8380602" y="746620"/>
            <a:ext cx="0" cy="3951215"/>
          </a:xfrm>
          <a:prstGeom prst="straightConnector1">
            <a:avLst/>
          </a:prstGeom>
          <a:ln w="762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292CD170-3604-4C3A-842A-099892A35118}"/>
              </a:ext>
            </a:extLst>
          </p:cNvPr>
          <p:cNvSpPr/>
          <p:nvPr/>
        </p:nvSpPr>
        <p:spPr>
          <a:xfrm>
            <a:off x="4785942" y="4857225"/>
            <a:ext cx="708841" cy="713064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914BD44-73F4-45C9-B05A-957C6E71D94B}"/>
              </a:ext>
            </a:extLst>
          </p:cNvPr>
          <p:cNvSpPr/>
          <p:nvPr/>
        </p:nvSpPr>
        <p:spPr>
          <a:xfrm>
            <a:off x="6892979" y="5343787"/>
            <a:ext cx="900393" cy="906012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6BB1DAE-3011-49FA-875B-A0D1FAC94116}"/>
              </a:ext>
            </a:extLst>
          </p:cNvPr>
          <p:cNvSpPr/>
          <p:nvPr/>
        </p:nvSpPr>
        <p:spPr>
          <a:xfrm>
            <a:off x="4541283" y="31424"/>
            <a:ext cx="3640817" cy="64871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36591DF-DA14-419F-B3AC-2692E696D1BD}"/>
              </a:ext>
            </a:extLst>
          </p:cNvPr>
          <p:cNvCxnSpPr>
            <a:cxnSpLocks/>
          </p:cNvCxnSpPr>
          <p:nvPr/>
        </p:nvCxnSpPr>
        <p:spPr>
          <a:xfrm flipH="1">
            <a:off x="2256640" y="5159229"/>
            <a:ext cx="343947" cy="335560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>
            <a:extLst>
              <a:ext uri="{FF2B5EF4-FFF2-40B4-BE49-F238E27FC236}">
                <a16:creationId xmlns:a16="http://schemas.microsoft.com/office/drawing/2014/main" id="{3F68D02C-240B-4F61-A7E6-9C6101E1D3C6}"/>
              </a:ext>
            </a:extLst>
          </p:cNvPr>
          <p:cNvSpPr/>
          <p:nvPr/>
        </p:nvSpPr>
        <p:spPr>
          <a:xfrm>
            <a:off x="4923678" y="444617"/>
            <a:ext cx="2869694" cy="1174458"/>
          </a:xfrm>
          <a:prstGeom prst="ellipse">
            <a:avLst/>
          </a:prstGeom>
          <a:noFill/>
          <a:ln w="571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BA89B67-6BAF-4203-A92E-61B692595329}"/>
              </a:ext>
            </a:extLst>
          </p:cNvPr>
          <p:cNvCxnSpPr>
            <a:cxnSpLocks/>
          </p:cNvCxnSpPr>
          <p:nvPr/>
        </p:nvCxnSpPr>
        <p:spPr>
          <a:xfrm>
            <a:off x="2752988" y="5311629"/>
            <a:ext cx="300605" cy="418052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8EAE6081-7122-4571-B82B-382401DBDB7D}"/>
              </a:ext>
            </a:extLst>
          </p:cNvPr>
          <p:cNvSpPr/>
          <p:nvPr/>
        </p:nvSpPr>
        <p:spPr>
          <a:xfrm>
            <a:off x="2432807" y="5561901"/>
            <a:ext cx="123063" cy="7722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5D303A3-7156-4071-84DA-14434D33D43B}"/>
              </a:ext>
            </a:extLst>
          </p:cNvPr>
          <p:cNvSpPr/>
          <p:nvPr/>
        </p:nvSpPr>
        <p:spPr>
          <a:xfrm>
            <a:off x="3205994" y="5583733"/>
            <a:ext cx="123063" cy="7722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BEAEF94-133B-4008-B1C5-E262F108F598}"/>
              </a:ext>
            </a:extLst>
          </p:cNvPr>
          <p:cNvSpPr/>
          <p:nvPr/>
        </p:nvSpPr>
        <p:spPr>
          <a:xfrm>
            <a:off x="4229424" y="5417569"/>
            <a:ext cx="123063" cy="7722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7BBD9DB-E756-43CB-BC19-DF2A52259A22}"/>
              </a:ext>
            </a:extLst>
          </p:cNvPr>
          <p:cNvSpPr/>
          <p:nvPr/>
        </p:nvSpPr>
        <p:spPr>
          <a:xfrm>
            <a:off x="1577157" y="5660953"/>
            <a:ext cx="123063" cy="7722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00BCDC8-C7C7-43F5-B5A3-980EC942F4A5}"/>
              </a:ext>
            </a:extLst>
          </p:cNvPr>
          <p:cNvSpPr/>
          <p:nvPr/>
        </p:nvSpPr>
        <p:spPr>
          <a:xfrm>
            <a:off x="5897460" y="5540069"/>
            <a:ext cx="123063" cy="7722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7F08F15-FB36-4DDD-9DDF-BDFAF9B95D76}"/>
              </a:ext>
            </a:extLst>
          </p:cNvPr>
          <p:cNvSpPr/>
          <p:nvPr/>
        </p:nvSpPr>
        <p:spPr>
          <a:xfrm>
            <a:off x="6670647" y="5561901"/>
            <a:ext cx="123063" cy="7722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49D8836-1E71-429B-9CAB-F6C276F828D5}"/>
              </a:ext>
            </a:extLst>
          </p:cNvPr>
          <p:cNvSpPr/>
          <p:nvPr/>
        </p:nvSpPr>
        <p:spPr>
          <a:xfrm>
            <a:off x="7694077" y="5395737"/>
            <a:ext cx="123063" cy="7722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B862C64B-AC3C-4022-A56F-796FD4E28BE4}"/>
              </a:ext>
            </a:extLst>
          </p:cNvPr>
          <p:cNvSpPr/>
          <p:nvPr/>
        </p:nvSpPr>
        <p:spPr>
          <a:xfrm>
            <a:off x="5041810" y="5639121"/>
            <a:ext cx="123063" cy="7722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083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  <p:bldP spid="19" grpId="0" animBg="1"/>
      <p:bldP spid="12" grpId="0" animBg="1"/>
      <p:bldP spid="14" grpId="0" animBg="1"/>
      <p:bldP spid="15" grpId="0" animBg="1"/>
      <p:bldP spid="16" grpId="0" animBg="1"/>
      <p:bldP spid="18" grpId="0" animBg="1"/>
      <p:bldP spid="20" grpId="0" animBg="1"/>
      <p:bldP spid="21" grpId="0" animBg="1"/>
      <p:bldP spid="2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84F6F4-F3B9-4672-B944-E50C0187AB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Subcanopy NPP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D4F526-9E33-42E9-B096-C7E77E94A7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45669" y="1498934"/>
            <a:ext cx="7100041" cy="422584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298DD0-278C-493C-BC95-0CA99171087A}"/>
              </a:ext>
            </a:extLst>
          </p:cNvPr>
          <p:cNvSpPr txBox="1"/>
          <p:nvPr/>
        </p:nvSpPr>
        <p:spPr>
          <a:xfrm>
            <a:off x="6801843" y="200597"/>
            <a:ext cx="34270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Neidermaier</a:t>
            </a:r>
            <a:r>
              <a:rPr lang="en-US" sz="1600" dirty="0"/>
              <a:t> et al. </a:t>
            </a:r>
            <a:r>
              <a:rPr lang="en-US" sz="1600" i="1" dirty="0"/>
              <a:t>in prep</a:t>
            </a:r>
          </a:p>
          <a:p>
            <a:r>
              <a:rPr lang="en-US" sz="1600" dirty="0"/>
              <a:t>Session B45P-04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EC9E0B-C5E0-484A-8801-A27ED108B4E6}"/>
              </a:ext>
            </a:extLst>
          </p:cNvPr>
          <p:cNvSpPr txBox="1"/>
          <p:nvPr/>
        </p:nvSpPr>
        <p:spPr>
          <a:xfrm>
            <a:off x="4723582" y="4226028"/>
            <a:ext cx="21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C55972B-BB1C-4628-BB3B-4C70A30F2E63}"/>
              </a:ext>
            </a:extLst>
          </p:cNvPr>
          <p:cNvSpPr txBox="1"/>
          <p:nvPr/>
        </p:nvSpPr>
        <p:spPr>
          <a:xfrm>
            <a:off x="5245997" y="4083415"/>
            <a:ext cx="21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55D0A0-EA33-4F2E-8F9F-3D41532C5762}"/>
              </a:ext>
            </a:extLst>
          </p:cNvPr>
          <p:cNvSpPr txBox="1"/>
          <p:nvPr/>
        </p:nvSpPr>
        <p:spPr>
          <a:xfrm>
            <a:off x="5768412" y="3915636"/>
            <a:ext cx="21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DC961C-FF8A-4A25-9C14-039F6DEA7053}"/>
              </a:ext>
            </a:extLst>
          </p:cNvPr>
          <p:cNvSpPr txBox="1"/>
          <p:nvPr/>
        </p:nvSpPr>
        <p:spPr>
          <a:xfrm>
            <a:off x="6851664" y="3954354"/>
            <a:ext cx="21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652240-A721-43C2-B755-8A45FDA8BC0B}"/>
              </a:ext>
            </a:extLst>
          </p:cNvPr>
          <p:cNvSpPr txBox="1"/>
          <p:nvPr/>
        </p:nvSpPr>
        <p:spPr>
          <a:xfrm>
            <a:off x="7287894" y="3811741"/>
            <a:ext cx="21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4BCF7A-1E9A-450F-A042-196B6ABA706C}"/>
              </a:ext>
            </a:extLst>
          </p:cNvPr>
          <p:cNvSpPr txBox="1"/>
          <p:nvPr/>
        </p:nvSpPr>
        <p:spPr>
          <a:xfrm>
            <a:off x="7716802" y="3350076"/>
            <a:ext cx="21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1C1A82-F997-40DF-A6BD-3D0C0C640FAC}"/>
              </a:ext>
            </a:extLst>
          </p:cNvPr>
          <p:cNvSpPr txBox="1"/>
          <p:nvPr/>
        </p:nvSpPr>
        <p:spPr>
          <a:xfrm>
            <a:off x="7393290" y="5464282"/>
            <a:ext cx="132546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* p &lt; 0.05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F3FDD95-E768-4541-AB7F-3C82980BE5EF}"/>
                  </a:ext>
                </a:extLst>
              </p:cNvPr>
              <p:cNvSpPr txBox="1"/>
              <p:nvPr/>
            </p:nvSpPr>
            <p:spPr>
              <a:xfrm>
                <a:off x="0" y="6077504"/>
                <a:ext cx="9204862" cy="4153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800" b="0" i="0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log</m:t>
                          </m:r>
                          <m:r>
                            <a:rPr lang="en-US" sz="1800" b="0" i="1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⁡(</m:t>
                          </m:r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𝑌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𝑖𝑗𝑘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)</m:t>
                      </m:r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= </m:t>
                      </m:r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𝜇</m:t>
                      </m:r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𝑅𝑒𝑝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 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𝑌𝑒𝑎𝑟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𝑗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 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𝑆𝑒𝑣𝑒𝑟𝑖𝑡𝑦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𝑘</m:t>
                          </m:r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|</m:t>
                          </m:r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</m:t>
                      </m:r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𝑌𝑒𝑎𝑟</m:t>
                      </m:r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∗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𝑆𝑒𝑣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𝑗𝑘</m:t>
                          </m:r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|</m:t>
                          </m:r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 [+ 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𝜀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𝑖𝑗𝑘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]</m:t>
                      </m:r>
                    </m:oMath>
                  </m:oMathPara>
                </a14:m>
                <a:endPara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F3FDD95-E768-4541-AB7F-3C82980BE5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6077504"/>
                <a:ext cx="9204862" cy="415370"/>
              </a:xfrm>
              <a:prstGeom prst="rect">
                <a:avLst/>
              </a:prstGeom>
              <a:blipFill>
                <a:blip r:embed="rId3"/>
                <a:stretch>
                  <a:fillRect b="-88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0F42ADBD-B9DF-47DA-88D6-5BC0BCB844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68412" y="5974306"/>
            <a:ext cx="1499746" cy="627942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63E959BD-1826-4267-B9B2-2763A2173AD0}"/>
              </a:ext>
            </a:extLst>
          </p:cNvPr>
          <p:cNvSpPr/>
          <p:nvPr/>
        </p:nvSpPr>
        <p:spPr>
          <a:xfrm>
            <a:off x="3506680" y="6050807"/>
            <a:ext cx="683580" cy="468763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8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FD93C3D-6D1F-4531-892F-ED7128FAE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Subcanopy NPP is </a:t>
            </a:r>
            <a:r>
              <a:rPr lang="en-US" i="1" dirty="0"/>
              <a:t>not</a:t>
            </a:r>
            <a:r>
              <a:rPr lang="en-US" dirty="0"/>
              <a:t> well predicted by subcanopy </a:t>
            </a:r>
            <a:r>
              <a:rPr lang="en-US" dirty="0" err="1"/>
              <a:t>A</a:t>
            </a:r>
            <a:r>
              <a:rPr lang="en-US" baseline="-25000" dirty="0" err="1"/>
              <a:t>sat</a:t>
            </a:r>
            <a:r>
              <a:rPr lang="en-US" dirty="0"/>
              <a:t> alone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8D1C94B-DB38-4599-9E56-3A80A1FC47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79616" y="1825625"/>
            <a:ext cx="7184767" cy="4351337"/>
          </a:xfrm>
        </p:spPr>
      </p:pic>
    </p:spTree>
    <p:extLst>
      <p:ext uri="{BB962C8B-B14F-4D97-AF65-F5344CB8AC3E}">
        <p14:creationId xmlns:p14="http://schemas.microsoft.com/office/powerpoint/2010/main" val="32759535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30026-6584-4BE9-925A-1AB6826EA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14793"/>
            <a:ext cx="7886700" cy="415050"/>
          </a:xfrm>
        </p:spPr>
        <p:txBody>
          <a:bodyPr>
            <a:normAutofit fontScale="90000"/>
          </a:bodyPr>
          <a:lstStyle/>
          <a:p>
            <a:r>
              <a:rPr lang="en-US" dirty="0"/>
              <a:t>Key Preliminary Take-aways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633725-E751-4F77-829C-56B7124DF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567031"/>
            <a:ext cx="7886700" cy="3609932"/>
          </a:xfrm>
        </p:spPr>
        <p:txBody>
          <a:bodyPr>
            <a:normAutofit fontScale="77500" lnSpcReduction="20000"/>
          </a:bodyPr>
          <a:lstStyle/>
          <a:p>
            <a:r>
              <a:rPr lang="en-US" i="1" dirty="0"/>
              <a:t>Belowground…</a:t>
            </a:r>
          </a:p>
          <a:p>
            <a:pPr lvl="1"/>
            <a:r>
              <a:rPr lang="en-US" dirty="0"/>
              <a:t>R</a:t>
            </a:r>
            <a:r>
              <a:rPr lang="en-US" baseline="-25000" dirty="0"/>
              <a:t>s</a:t>
            </a:r>
            <a:r>
              <a:rPr lang="en-US" dirty="0"/>
              <a:t> declines immediately and remains suppressed in 3 years following disturbance</a:t>
            </a:r>
          </a:p>
          <a:p>
            <a:pPr lvl="1"/>
            <a:r>
              <a:rPr lang="en-US" dirty="0"/>
              <a:t>Lower R</a:t>
            </a:r>
            <a:r>
              <a:rPr lang="en-US" baseline="-25000" dirty="0"/>
              <a:t>s</a:t>
            </a:r>
            <a:r>
              <a:rPr lang="en-US" dirty="0"/>
              <a:t> is driven by declining R</a:t>
            </a:r>
            <a:r>
              <a:rPr lang="en-US" baseline="-25000" dirty="0"/>
              <a:t>a</a:t>
            </a:r>
            <a:r>
              <a:rPr lang="en-US" dirty="0"/>
              <a:t>, not R</a:t>
            </a:r>
            <a:r>
              <a:rPr lang="en-US" baseline="-25000" dirty="0"/>
              <a:t>h</a:t>
            </a:r>
            <a:r>
              <a:rPr lang="en-US" dirty="0"/>
              <a:t>, with rising disturbance severity</a:t>
            </a:r>
          </a:p>
          <a:p>
            <a:r>
              <a:rPr lang="en-US" i="1" dirty="0"/>
              <a:t>Aboveground</a:t>
            </a:r>
            <a:r>
              <a:rPr lang="en-US" dirty="0"/>
              <a:t>…</a:t>
            </a:r>
          </a:p>
          <a:p>
            <a:pPr lvl="1"/>
            <a:r>
              <a:rPr lang="en-US" dirty="0"/>
              <a:t>Disintegration of closed canopy, and subsequent increases in subcanopy </a:t>
            </a:r>
            <a:r>
              <a:rPr lang="en-US" dirty="0" err="1"/>
              <a:t>A</a:t>
            </a:r>
            <a:r>
              <a:rPr lang="en-US" baseline="-25000" dirty="0" err="1"/>
              <a:t>sat</a:t>
            </a:r>
            <a:r>
              <a:rPr lang="en-US" dirty="0"/>
              <a:t>, lag initial disturbance via stem girdling</a:t>
            </a:r>
          </a:p>
          <a:p>
            <a:r>
              <a:rPr lang="en-US" i="1" dirty="0"/>
              <a:t>Implications for ecosystem C balance…</a:t>
            </a:r>
          </a:p>
          <a:p>
            <a:pPr lvl="1"/>
            <a:r>
              <a:rPr lang="en-US" dirty="0"/>
              <a:t>Sustained R</a:t>
            </a:r>
            <a:r>
              <a:rPr lang="en-US" baseline="-25000" dirty="0"/>
              <a:t>h</a:t>
            </a:r>
            <a:r>
              <a:rPr lang="en-US" dirty="0"/>
              <a:t> coupled with increased subcanopy NPP may stabilize NEP despite lost canopy area</a:t>
            </a:r>
          </a:p>
          <a:p>
            <a:pPr lvl="1"/>
            <a:r>
              <a:rPr lang="en-US" dirty="0"/>
              <a:t>Even at upper extreme of disturbance severity, ecosystem C balance may be sustained due to offsetting (though temporally lagged) above- and belowground responses</a:t>
            </a:r>
            <a:endParaRPr lang="en-US" baseline="-25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46C9EE-86CF-4604-B3F7-56C1707BE8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650" y="810945"/>
            <a:ext cx="7779170" cy="1725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1123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9D6BBF-F566-4A56-8C56-C217607F4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FoRTE</a:t>
            </a:r>
            <a:r>
              <a:rPr lang="en-US" dirty="0"/>
              <a:t> posters @ AGU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791763A-8D04-4681-B535-70998177AAA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28506" y="1577880"/>
            <a:ext cx="2619375" cy="2867025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28F32E-6E0A-416E-9297-B23C0A186B0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i="0" dirty="0">
                <a:solidFill>
                  <a:srgbClr val="1D1C1D"/>
                </a:solidFill>
                <a:effectLst/>
                <a:latin typeface="Slack-Lato"/>
              </a:rPr>
              <a:t>Kalyn </a:t>
            </a:r>
            <a:r>
              <a:rPr lang="en-US" sz="1800" i="0" dirty="0" err="1">
                <a:solidFill>
                  <a:srgbClr val="1D1C1D"/>
                </a:solidFill>
                <a:effectLst/>
                <a:latin typeface="Slack-Lato"/>
              </a:rPr>
              <a:t>Dorheim</a:t>
            </a:r>
            <a:r>
              <a:rPr lang="en-US" sz="1800" i="0" dirty="0">
                <a:solidFill>
                  <a:srgbClr val="1D1C1D"/>
                </a:solidFill>
                <a:effectLst/>
                <a:latin typeface="Slack-Lato"/>
              </a:rPr>
              <a:t> </a:t>
            </a:r>
            <a:r>
              <a:rPr lang="en-US" sz="1800" i="1" dirty="0">
                <a:solidFill>
                  <a:srgbClr val="1D1C1D"/>
                </a:solidFill>
                <a:effectLst/>
                <a:latin typeface="Slack-Lato"/>
              </a:rPr>
              <a:t>et al.</a:t>
            </a:r>
            <a:r>
              <a:rPr lang="en-US" sz="1800" b="0" i="0" dirty="0">
                <a:solidFill>
                  <a:srgbClr val="1D1C1D"/>
                </a:solidFill>
                <a:effectLst/>
                <a:latin typeface="Slack-Lato"/>
              </a:rPr>
              <a:t>: </a:t>
            </a:r>
            <a:r>
              <a:rPr lang="en-US" sz="1800" b="1" i="0" dirty="0">
                <a:solidFill>
                  <a:srgbClr val="1D1C1D"/>
                </a:solidFill>
                <a:effectLst/>
                <a:latin typeface="Slack-Lato"/>
              </a:rPr>
              <a:t>B42A-10</a:t>
            </a:r>
            <a:r>
              <a:rPr lang="en-US" sz="1800" b="0" i="0" dirty="0">
                <a:solidFill>
                  <a:srgbClr val="1D1C1D"/>
                </a:solidFill>
                <a:effectLst/>
                <a:latin typeface="Slack-Lato"/>
              </a:rPr>
              <a:t> - </a:t>
            </a:r>
            <a:r>
              <a:rPr lang="en-US" sz="1800" b="0" i="1" dirty="0">
                <a:solidFill>
                  <a:srgbClr val="1D1C1D"/>
                </a:solidFill>
                <a:effectLst/>
                <a:latin typeface="Slack-Lato"/>
              </a:rPr>
              <a:t>Modeling </a:t>
            </a:r>
            <a:r>
              <a:rPr lang="en-US" sz="1800" b="0" i="1" dirty="0" err="1">
                <a:solidFill>
                  <a:srgbClr val="1D1C1D"/>
                </a:solidFill>
                <a:effectLst/>
                <a:latin typeface="Slack-Lato"/>
              </a:rPr>
              <a:t>FoRTE</a:t>
            </a:r>
            <a:r>
              <a:rPr lang="en-US" sz="1800" b="0" i="1" dirty="0">
                <a:solidFill>
                  <a:srgbClr val="1D1C1D"/>
                </a:solidFill>
                <a:effectLst/>
                <a:latin typeface="Slack-Lato"/>
              </a:rPr>
              <a:t>, the Forest Resilience Threshold Experiment</a:t>
            </a:r>
            <a:r>
              <a:rPr lang="en-US" sz="1800" b="0" i="0" dirty="0">
                <a:solidFill>
                  <a:srgbClr val="1D1C1D"/>
                </a:solidFill>
                <a:effectLst/>
                <a:latin typeface="Slack-Lato"/>
              </a:rPr>
              <a:t> (Online)</a:t>
            </a:r>
          </a:p>
          <a:p>
            <a:pPr marL="0" indent="0">
              <a:buNone/>
            </a:pPr>
            <a:r>
              <a:rPr lang="en-US" sz="1800" b="0" i="0" dirty="0">
                <a:solidFill>
                  <a:srgbClr val="1D1C1D"/>
                </a:solidFill>
                <a:effectLst/>
                <a:latin typeface="Slack-Lato"/>
              </a:rPr>
              <a:t>Kerstin </a:t>
            </a:r>
            <a:r>
              <a:rPr lang="en-US" sz="1800" b="0" i="0" dirty="0" err="1">
                <a:solidFill>
                  <a:srgbClr val="1D1C1D"/>
                </a:solidFill>
                <a:effectLst/>
                <a:latin typeface="Slack-Lato"/>
              </a:rPr>
              <a:t>Niedermaier</a:t>
            </a:r>
            <a:r>
              <a:rPr lang="en-US" sz="1800" b="0" i="0" dirty="0">
                <a:solidFill>
                  <a:srgbClr val="1D1C1D"/>
                </a:solidFill>
                <a:effectLst/>
                <a:latin typeface="Slack-Lato"/>
              </a:rPr>
              <a:t> </a:t>
            </a:r>
            <a:r>
              <a:rPr lang="en-US" sz="1800" b="0" i="1" dirty="0">
                <a:solidFill>
                  <a:srgbClr val="1D1C1D"/>
                </a:solidFill>
                <a:effectLst/>
                <a:latin typeface="Slack-Lato"/>
              </a:rPr>
              <a:t>et al.</a:t>
            </a:r>
            <a:r>
              <a:rPr lang="en-US" sz="1800" b="0" i="0" dirty="0">
                <a:solidFill>
                  <a:srgbClr val="1D1C1D"/>
                </a:solidFill>
                <a:effectLst/>
                <a:latin typeface="Slack-Lato"/>
              </a:rPr>
              <a:t>: </a:t>
            </a:r>
            <a:r>
              <a:rPr lang="en-US" sz="1800" b="1" i="0" dirty="0">
                <a:solidFill>
                  <a:srgbClr val="1D1C1D"/>
                </a:solidFill>
                <a:effectLst/>
                <a:latin typeface="Slack-Lato"/>
              </a:rPr>
              <a:t>B45P-04</a:t>
            </a:r>
            <a:r>
              <a:rPr lang="en-US" sz="1800" b="0" i="0" dirty="0">
                <a:solidFill>
                  <a:srgbClr val="1D1C1D"/>
                </a:solidFill>
                <a:effectLst/>
                <a:latin typeface="Slack-Lato"/>
              </a:rPr>
              <a:t> - </a:t>
            </a:r>
            <a:r>
              <a:rPr lang="en-US" sz="1800" b="0" i="1" dirty="0">
                <a:solidFill>
                  <a:srgbClr val="1D1C1D"/>
                </a:solidFill>
                <a:effectLst/>
                <a:latin typeface="Slack-Lato"/>
              </a:rPr>
              <a:t>Is net primary production resistance to disturbance in forests mediated by structural legacies?</a:t>
            </a:r>
            <a:r>
              <a:rPr lang="en-US" sz="1800" b="0" i="0" dirty="0">
                <a:solidFill>
                  <a:srgbClr val="1D1C1D"/>
                </a:solidFill>
                <a:effectLst/>
                <a:latin typeface="Slack-Lato"/>
              </a:rPr>
              <a:t> (Online)</a:t>
            </a:r>
          </a:p>
          <a:p>
            <a:pPr marL="0" indent="0">
              <a:buNone/>
            </a:pPr>
            <a:r>
              <a:rPr lang="en-US" sz="1800" b="0" i="0" dirty="0">
                <a:solidFill>
                  <a:srgbClr val="1D1C1D"/>
                </a:solidFill>
                <a:effectLst/>
                <a:latin typeface="Slack-Lato"/>
              </a:rPr>
              <a:t>Kayla </a:t>
            </a:r>
            <a:r>
              <a:rPr lang="en-US" sz="1800" b="0" i="0" dirty="0" err="1">
                <a:solidFill>
                  <a:srgbClr val="1D1C1D"/>
                </a:solidFill>
                <a:effectLst/>
                <a:latin typeface="Slack-Lato"/>
              </a:rPr>
              <a:t>Mathes</a:t>
            </a:r>
            <a:r>
              <a:rPr lang="en-US" sz="1800" b="0" i="0" dirty="0">
                <a:solidFill>
                  <a:srgbClr val="1D1C1D"/>
                </a:solidFill>
                <a:effectLst/>
                <a:latin typeface="Slack-Lato"/>
              </a:rPr>
              <a:t> </a:t>
            </a:r>
            <a:r>
              <a:rPr lang="en-US" sz="1800" b="0" i="1" dirty="0">
                <a:solidFill>
                  <a:srgbClr val="1D1C1D"/>
                </a:solidFill>
                <a:effectLst/>
                <a:latin typeface="Slack-Lato"/>
              </a:rPr>
              <a:t>et al.</a:t>
            </a:r>
            <a:r>
              <a:rPr lang="en-US" sz="1800" b="0" i="0" dirty="0">
                <a:solidFill>
                  <a:srgbClr val="1D1C1D"/>
                </a:solidFill>
                <a:effectLst/>
                <a:latin typeface="Slack-Lato"/>
              </a:rPr>
              <a:t>: </a:t>
            </a:r>
            <a:r>
              <a:rPr lang="en-US" sz="1800" b="1" i="0" dirty="0">
                <a:solidFill>
                  <a:srgbClr val="1D1C1D"/>
                </a:solidFill>
                <a:effectLst/>
                <a:latin typeface="Slack-Lato"/>
              </a:rPr>
              <a:t>B55A-1194 </a:t>
            </a:r>
            <a:r>
              <a:rPr lang="en-US" sz="1800" b="0" i="0" dirty="0">
                <a:solidFill>
                  <a:srgbClr val="1D1C1D"/>
                </a:solidFill>
                <a:effectLst/>
                <a:latin typeface="Slack-Lato"/>
              </a:rPr>
              <a:t>- </a:t>
            </a:r>
            <a:r>
              <a:rPr lang="en-US" sz="1800" b="0" i="1" dirty="0">
                <a:solidFill>
                  <a:srgbClr val="1D1C1D"/>
                </a:solidFill>
                <a:effectLst/>
                <a:latin typeface="Slack-Lato"/>
              </a:rPr>
              <a:t>Unraveling mechanisms underlying coupled above and below-ground carbon flux responses to increasing disturbance</a:t>
            </a:r>
            <a:r>
              <a:rPr lang="en-US" sz="1800" b="0" i="0" dirty="0">
                <a:solidFill>
                  <a:srgbClr val="1D1C1D"/>
                </a:solidFill>
                <a:effectLst/>
                <a:latin typeface="Slack-Lato"/>
              </a:rPr>
              <a:t>; Friday, 17 December 2021, 17:00-19:00; Convention Center – Poster Hall, D-F</a:t>
            </a:r>
          </a:p>
          <a:p>
            <a:pPr marL="0" indent="0">
              <a:buNone/>
            </a:pPr>
            <a:r>
              <a:rPr lang="en-US" sz="1800" b="0" i="0" dirty="0">
                <a:solidFill>
                  <a:srgbClr val="1D1C1D"/>
                </a:solidFill>
                <a:effectLst/>
                <a:latin typeface="Slack-Lato"/>
              </a:rPr>
              <a:t>Chris Gough </a:t>
            </a:r>
            <a:r>
              <a:rPr lang="en-US" sz="1800" b="0" i="1" dirty="0">
                <a:solidFill>
                  <a:srgbClr val="1D1C1D"/>
                </a:solidFill>
                <a:effectLst/>
                <a:latin typeface="Slack-Lato"/>
              </a:rPr>
              <a:t>et al.</a:t>
            </a:r>
            <a:r>
              <a:rPr lang="en-US" sz="1800" b="0" i="0" dirty="0">
                <a:solidFill>
                  <a:srgbClr val="1D1C1D"/>
                </a:solidFill>
                <a:effectLst/>
                <a:latin typeface="Slack-Lato"/>
              </a:rPr>
              <a:t>: </a:t>
            </a:r>
            <a:r>
              <a:rPr lang="en-US" sz="1800" b="1" i="0" dirty="0">
                <a:solidFill>
                  <a:srgbClr val="1D1C1D"/>
                </a:solidFill>
                <a:effectLst/>
                <a:latin typeface="Slack-Lato"/>
              </a:rPr>
              <a:t>B55A-1193</a:t>
            </a:r>
            <a:r>
              <a:rPr lang="en-US" sz="1800" b="0" i="0" dirty="0">
                <a:solidFill>
                  <a:srgbClr val="1D1C1D"/>
                </a:solidFill>
                <a:effectLst/>
                <a:latin typeface="Slack-Lato"/>
              </a:rPr>
              <a:t> - </a:t>
            </a:r>
            <a:r>
              <a:rPr lang="en-US" sz="1800" b="0" i="1" dirty="0">
                <a:solidFill>
                  <a:srgbClr val="1D1C1D"/>
                </a:solidFill>
                <a:effectLst/>
                <a:latin typeface="Slack-Lato"/>
              </a:rPr>
              <a:t>Divergent patterns of forest carbon uptake and loss stabilize net carbon balance as disturbance severity increases</a:t>
            </a:r>
            <a:r>
              <a:rPr lang="en-US" sz="1800" b="0" i="0" dirty="0">
                <a:solidFill>
                  <a:srgbClr val="1D1C1D"/>
                </a:solidFill>
                <a:effectLst/>
                <a:latin typeface="Slack-Lato"/>
              </a:rPr>
              <a:t>; Friday, 17 December 2021; Convention Center – Poster Hall, D-F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107914-A7E6-4EBD-BB16-5EE3EDE1B5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7180" y="4444905"/>
            <a:ext cx="1522025" cy="1383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565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E6A76-E8B7-46DB-8938-14083DA56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FCEC57-2B6D-47BD-B952-05168324D4F8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FoRTE</a:t>
            </a:r>
            <a:r>
              <a:rPr lang="en-US" dirty="0"/>
              <a:t> is supported by the National Science Foundation </a:t>
            </a:r>
          </a:p>
          <a:p>
            <a:pPr marL="0" indent="0">
              <a:buNone/>
            </a:pPr>
            <a:r>
              <a:rPr lang="en-US" dirty="0"/>
              <a:t>(DEB </a:t>
            </a:r>
            <a:r>
              <a:rPr lang="en-US" b="0" i="0" dirty="0">
                <a:solidFill>
                  <a:srgbClr val="1D1C1D"/>
                </a:solidFill>
                <a:effectLst/>
                <a:latin typeface="Slack-Lato"/>
              </a:rPr>
              <a:t>Award 1655095)</a:t>
            </a:r>
          </a:p>
          <a:p>
            <a:pPr marL="0" indent="0">
              <a:buNone/>
            </a:pPr>
            <a:endParaRPr lang="en-US" sz="1400" dirty="0">
              <a:solidFill>
                <a:srgbClr val="1D1C1D"/>
              </a:solidFill>
              <a:latin typeface="Slack-Lato"/>
            </a:endParaRPr>
          </a:p>
          <a:p>
            <a:pPr marL="0" indent="0">
              <a:buNone/>
            </a:pPr>
            <a:r>
              <a:rPr lang="en-US" sz="2400" dirty="0">
                <a:solidFill>
                  <a:srgbClr val="1D1C1D"/>
                </a:solidFill>
                <a:latin typeface="Slack-Lato"/>
              </a:rPr>
              <a:t>Also, huge thanks </a:t>
            </a:r>
            <a:r>
              <a:rPr lang="en-US" sz="2400" b="0" i="0" dirty="0">
                <a:solidFill>
                  <a:srgbClr val="1D1C1D"/>
                </a:solidFill>
                <a:effectLst/>
                <a:latin typeface="Slack-Lato"/>
              </a:rPr>
              <a:t>to the University of Michigan Biological Station!</a:t>
            </a:r>
          </a:p>
          <a:p>
            <a:pPr marL="0" indent="0">
              <a:buNone/>
            </a:pPr>
            <a:endParaRPr lang="en-US" dirty="0">
              <a:solidFill>
                <a:srgbClr val="1D1C1D"/>
              </a:solidFill>
              <a:latin typeface="Slack-Lato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AB8E20-7861-40E1-9181-119D4A98052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370696" y="842713"/>
            <a:ext cx="1402868" cy="187049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13E52F-02A2-4940-9931-917CDDA99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2273" y="219745"/>
            <a:ext cx="1782434" cy="178934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8D4598F-1729-4A46-95ED-9EA1EFD7210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4850" y="1777958"/>
            <a:ext cx="1007187" cy="100718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ED0A5D1-7E15-4152-B4A8-8B25DBD79B7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7258" y="3151211"/>
            <a:ext cx="4832060" cy="362404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9C6C8FC-77F2-465D-9D0D-42ADF329470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8294" y="4930807"/>
            <a:ext cx="1445395" cy="1927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7059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C26F540-4B5C-4563-9C7B-F6A78FD9DB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184" y="270167"/>
            <a:ext cx="7021632" cy="63176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DCD832C-E62B-4F95-A89C-353C7468858F}"/>
              </a:ext>
            </a:extLst>
          </p:cNvPr>
          <p:cNvSpPr txBox="1"/>
          <p:nvPr/>
        </p:nvSpPr>
        <p:spPr>
          <a:xfrm>
            <a:off x="1510014" y="6587832"/>
            <a:ext cx="27348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Image credit: Erika </a:t>
            </a:r>
            <a:r>
              <a:rPr lang="en-US" sz="1000" dirty="0" err="1"/>
              <a:t>Masis</a:t>
            </a:r>
            <a:r>
              <a:rPr lang="en-US" sz="1000" dirty="0"/>
              <a:t> </a:t>
            </a:r>
            <a:r>
              <a:rPr lang="en-US" sz="1000" dirty="0" err="1"/>
              <a:t>Laverde</a:t>
            </a:r>
            <a:r>
              <a:rPr lang="en-US" sz="1000" dirty="0"/>
              <a:t>, </a:t>
            </a:r>
            <a:r>
              <a:rPr lang="en-US" sz="1000" dirty="0" err="1"/>
              <a:t>VCUarts</a:t>
            </a:r>
            <a:r>
              <a:rPr lang="en-US" sz="1000" dirty="0"/>
              <a:t> 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36591DF-DA14-419F-B3AC-2692E696D1BD}"/>
              </a:ext>
            </a:extLst>
          </p:cNvPr>
          <p:cNvCxnSpPr>
            <a:cxnSpLocks/>
          </p:cNvCxnSpPr>
          <p:nvPr/>
        </p:nvCxnSpPr>
        <p:spPr>
          <a:xfrm flipH="1">
            <a:off x="2256640" y="5159229"/>
            <a:ext cx="343947" cy="335560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BA89B67-6BAF-4203-A92E-61B692595329}"/>
              </a:ext>
            </a:extLst>
          </p:cNvPr>
          <p:cNvCxnSpPr>
            <a:cxnSpLocks/>
          </p:cNvCxnSpPr>
          <p:nvPr/>
        </p:nvCxnSpPr>
        <p:spPr>
          <a:xfrm>
            <a:off x="2752988" y="5311629"/>
            <a:ext cx="300605" cy="418052"/>
          </a:xfrm>
          <a:prstGeom prst="straightConnector1">
            <a:avLst/>
          </a:prstGeom>
          <a:ln w="5715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>
            <a:extLst>
              <a:ext uri="{FF2B5EF4-FFF2-40B4-BE49-F238E27FC236}">
                <a16:creationId xmlns:a16="http://schemas.microsoft.com/office/drawing/2014/main" id="{0599D64E-5FDF-440C-BA9B-59386C2E66BC}"/>
              </a:ext>
            </a:extLst>
          </p:cNvPr>
          <p:cNvSpPr/>
          <p:nvPr/>
        </p:nvSpPr>
        <p:spPr>
          <a:xfrm>
            <a:off x="4504888" y="125835"/>
            <a:ext cx="3842158" cy="65266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2291A2-5CCC-424B-8B59-19DFB1D3A99E}"/>
              </a:ext>
            </a:extLst>
          </p:cNvPr>
          <p:cNvSpPr txBox="1"/>
          <p:nvPr/>
        </p:nvSpPr>
        <p:spPr>
          <a:xfrm>
            <a:off x="6358856" y="2248250"/>
            <a:ext cx="77178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9600" dirty="0"/>
          </a:p>
        </p:txBody>
      </p:sp>
      <p:sp>
        <p:nvSpPr>
          <p:cNvPr id="4" name="Arrow: Right 3">
            <a:extLst>
              <a:ext uri="{FF2B5EF4-FFF2-40B4-BE49-F238E27FC236}">
                <a16:creationId xmlns:a16="http://schemas.microsoft.com/office/drawing/2014/main" id="{27999488-3A4E-4B47-BDBD-CE6CDF0AF431}"/>
              </a:ext>
            </a:extLst>
          </p:cNvPr>
          <p:cNvSpPr/>
          <p:nvPr/>
        </p:nvSpPr>
        <p:spPr>
          <a:xfrm>
            <a:off x="4664279" y="839547"/>
            <a:ext cx="1568741" cy="1266737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BB64426-2243-4BDA-B039-F70EFBB3E605}"/>
              </a:ext>
            </a:extLst>
          </p:cNvPr>
          <p:cNvSpPr txBox="1"/>
          <p:nvPr/>
        </p:nvSpPr>
        <p:spPr>
          <a:xfrm>
            <a:off x="6367246" y="-198292"/>
            <a:ext cx="1778465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dirty="0"/>
              <a:t>?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4A99924-CECC-4507-BBBE-34EB662F2D1C}"/>
              </a:ext>
            </a:extLst>
          </p:cNvPr>
          <p:cNvSpPr txBox="1"/>
          <p:nvPr/>
        </p:nvSpPr>
        <p:spPr>
          <a:xfrm>
            <a:off x="4760752" y="1267385"/>
            <a:ext cx="15687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disturbance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744C107-F071-43CB-B2F3-827167EF9450}"/>
              </a:ext>
            </a:extLst>
          </p:cNvPr>
          <p:cNvSpPr/>
          <p:nvPr/>
        </p:nvSpPr>
        <p:spPr>
          <a:xfrm>
            <a:off x="2432807" y="5561901"/>
            <a:ext cx="123063" cy="7722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E440486-DD12-44B2-8844-353032355E88}"/>
              </a:ext>
            </a:extLst>
          </p:cNvPr>
          <p:cNvSpPr/>
          <p:nvPr/>
        </p:nvSpPr>
        <p:spPr>
          <a:xfrm>
            <a:off x="3205994" y="5583733"/>
            <a:ext cx="123063" cy="7722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50C86A7-2E58-4865-8E18-A0F4949A813D}"/>
              </a:ext>
            </a:extLst>
          </p:cNvPr>
          <p:cNvSpPr/>
          <p:nvPr/>
        </p:nvSpPr>
        <p:spPr>
          <a:xfrm>
            <a:off x="4229424" y="5417569"/>
            <a:ext cx="123063" cy="7722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DB78B79-C409-4552-9D74-71CF46B1EA99}"/>
              </a:ext>
            </a:extLst>
          </p:cNvPr>
          <p:cNvSpPr/>
          <p:nvPr/>
        </p:nvSpPr>
        <p:spPr>
          <a:xfrm>
            <a:off x="1577157" y="5660953"/>
            <a:ext cx="123063" cy="77220"/>
          </a:xfrm>
          <a:prstGeom prst="rect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0B6A5CD-4C19-490C-9006-C234AE07A356}"/>
              </a:ext>
            </a:extLst>
          </p:cNvPr>
          <p:cNvSpPr txBox="1"/>
          <p:nvPr/>
        </p:nvSpPr>
        <p:spPr>
          <a:xfrm>
            <a:off x="4957894" y="2499800"/>
            <a:ext cx="2996498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Research questions:</a:t>
            </a:r>
          </a:p>
          <a:p>
            <a:endParaRPr lang="en-US" sz="1600" dirty="0"/>
          </a:p>
          <a:p>
            <a:r>
              <a:rPr lang="en-US" sz="1600" dirty="0"/>
              <a:t>(1) How do the above- and belowground C cycling compartments respond following disturbance at differing severities?</a:t>
            </a:r>
          </a:p>
          <a:p>
            <a:endParaRPr lang="en-US" sz="1600" dirty="0"/>
          </a:p>
          <a:p>
            <a:r>
              <a:rPr lang="en-US" sz="1600" dirty="0"/>
              <a:t>(2) (How) does canopy structural change control subcanopy C cycling dynamics?</a:t>
            </a:r>
          </a:p>
          <a:p>
            <a:endParaRPr lang="en-US" sz="1600" dirty="0"/>
          </a:p>
          <a:p>
            <a:r>
              <a:rPr lang="en-US" sz="1600" dirty="0"/>
              <a:t>(3) What are the implications for ecosystem-scale production and C balance?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442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12" grpId="0"/>
      <p:bldP spid="14" grpId="0" animBg="1"/>
      <p:bldP spid="18" grpId="0" animBg="1"/>
      <p:bldP spid="20" grpId="0" animBg="1"/>
      <p:bldP spid="21" grpId="0" animBg="1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4C00D5-89E4-4AA5-B194-AD2BA9C75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u="sng" dirty="0"/>
              <a:t>Fo</a:t>
            </a:r>
            <a:r>
              <a:rPr lang="en-US" sz="3600" dirty="0"/>
              <a:t>rest </a:t>
            </a:r>
            <a:r>
              <a:rPr lang="en-US" sz="3600" b="1" u="sng" dirty="0"/>
              <a:t>R</a:t>
            </a:r>
            <a:r>
              <a:rPr lang="en-US" sz="3600" dirty="0"/>
              <a:t>esilience </a:t>
            </a:r>
            <a:r>
              <a:rPr lang="en-US" sz="3600" b="1" u="sng" dirty="0"/>
              <a:t>T</a:t>
            </a:r>
            <a:r>
              <a:rPr lang="en-US" sz="3600" dirty="0"/>
              <a:t>hreshold </a:t>
            </a:r>
            <a:r>
              <a:rPr lang="en-US" sz="3600" b="1" u="sng" dirty="0"/>
              <a:t>E</a:t>
            </a:r>
            <a:r>
              <a:rPr lang="en-US" sz="3600" dirty="0"/>
              <a:t>xperiment</a:t>
            </a:r>
            <a:br>
              <a:rPr lang="en-US" sz="3600" dirty="0"/>
            </a:br>
            <a:r>
              <a:rPr lang="en-US" sz="3600" dirty="0"/>
              <a:t>(</a:t>
            </a:r>
            <a:r>
              <a:rPr lang="en-US" sz="3600" b="1" dirty="0" err="1"/>
              <a:t>FoRTE</a:t>
            </a:r>
            <a:r>
              <a:rPr lang="en-US" sz="3600" dirty="0"/>
              <a:t>)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42C85D3-D727-4A0F-9161-6035B373489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77390" y="2464889"/>
            <a:ext cx="3886200" cy="3072809"/>
          </a:xfrm>
          <a:prstGeom prst="rect">
            <a:avLst/>
          </a:prstGeom>
        </p:spPr>
      </p:pic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D7A51F5-DD77-44A2-B484-B763D9BE636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 2" descr="Animated GIF">
            <a:extLst>
              <a:ext uri="{FF2B5EF4-FFF2-40B4-BE49-F238E27FC236}">
                <a16:creationId xmlns:a16="http://schemas.microsoft.com/office/drawing/2014/main" id="{EC49F2BB-5AA7-48E8-8B96-C7A119908D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9150" y="1446584"/>
            <a:ext cx="3620640" cy="20366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Animated GIF">
            <a:extLst>
              <a:ext uri="{FF2B5EF4-FFF2-40B4-BE49-F238E27FC236}">
                <a16:creationId xmlns:a16="http://schemas.microsoft.com/office/drawing/2014/main" id="{43D7B240-3CDB-4B28-82B0-E2D27D33A4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9150" y="4166821"/>
            <a:ext cx="3620640" cy="226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3C5945C-3828-45D9-90D2-95F60023B4CE}"/>
              </a:ext>
            </a:extLst>
          </p:cNvPr>
          <p:cNvSpPr/>
          <p:nvPr/>
        </p:nvSpPr>
        <p:spPr>
          <a:xfrm>
            <a:off x="5168855" y="3717167"/>
            <a:ext cx="35019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308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833099-17E8-47AF-A8BF-24B404D57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b="1" u="sng" dirty="0"/>
              <a:t>Fo</a:t>
            </a:r>
            <a:r>
              <a:rPr lang="en-US" sz="3600" dirty="0"/>
              <a:t>rest </a:t>
            </a:r>
            <a:r>
              <a:rPr lang="en-US" sz="3600" b="1" u="sng" dirty="0"/>
              <a:t>R</a:t>
            </a:r>
            <a:r>
              <a:rPr lang="en-US" sz="3600" dirty="0"/>
              <a:t>esilience </a:t>
            </a:r>
            <a:r>
              <a:rPr lang="en-US" sz="3600" b="1" u="sng" dirty="0"/>
              <a:t>T</a:t>
            </a:r>
            <a:r>
              <a:rPr lang="en-US" sz="3600" dirty="0"/>
              <a:t>hreshold </a:t>
            </a:r>
            <a:r>
              <a:rPr lang="en-US" sz="3600" b="1" u="sng" dirty="0"/>
              <a:t>E</a:t>
            </a:r>
            <a:r>
              <a:rPr lang="en-US" sz="3600" dirty="0"/>
              <a:t>xperiment</a:t>
            </a:r>
            <a:br>
              <a:rPr lang="en-US" sz="3600" dirty="0"/>
            </a:br>
            <a:r>
              <a:rPr lang="en-US" sz="3600" dirty="0"/>
              <a:t>(</a:t>
            </a:r>
            <a:r>
              <a:rPr lang="en-US" sz="3600" b="1" dirty="0" err="1"/>
              <a:t>FoRTE</a:t>
            </a:r>
            <a:r>
              <a:rPr lang="en-US" sz="3600" dirty="0"/>
              <a:t>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BFCF310-B715-4DEA-9F24-8766B2C2C7EE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28650" y="1836452"/>
            <a:ext cx="3886200" cy="4329684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5B71301-9FBF-46C2-AAAB-FCAC9CDC143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~3700 stems girdled across 16 ha. in May 2019</a:t>
            </a:r>
          </a:p>
          <a:p>
            <a:r>
              <a:rPr lang="en-US" dirty="0"/>
              <a:t>Replicated disturbance severity gradient from     0 – 85 % gross defoliation</a:t>
            </a:r>
          </a:p>
          <a:p>
            <a:r>
              <a:rPr lang="en-US" dirty="0"/>
              <a:t>Four unique landforms represented</a:t>
            </a:r>
          </a:p>
          <a:p>
            <a:r>
              <a:rPr lang="en-US" dirty="0"/>
              <a:t>Annual measurements for a suite of above- and belowground C cycling variables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8DB17C4-7ABF-438F-BB5C-91F1C93D8CC4}"/>
              </a:ext>
            </a:extLst>
          </p:cNvPr>
          <p:cNvSpPr/>
          <p:nvPr/>
        </p:nvSpPr>
        <p:spPr>
          <a:xfrm>
            <a:off x="469783" y="4362275"/>
            <a:ext cx="4219663" cy="18146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789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C4D1B-02C8-4373-8826-206BBA799A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2142"/>
            <a:ext cx="78867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Soil respiration &amp; disturbance severity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DF3069F-15E2-4C8D-B0FC-B00E42FEA8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27212" y="1377705"/>
            <a:ext cx="6794593" cy="4585774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10863C0-0B09-437F-81D2-1348C66DC4EB}"/>
                  </a:ext>
                </a:extLst>
              </p:cNvPr>
              <p:cNvSpPr txBox="1"/>
              <p:nvPr/>
            </p:nvSpPr>
            <p:spPr>
              <a:xfrm>
                <a:off x="-30431" y="6034285"/>
                <a:ext cx="9204862" cy="4153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𝑌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𝑖𝑗𝑘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= </m:t>
                      </m:r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𝜇</m:t>
                      </m:r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𝑅𝑒𝑝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 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𝑌𝑒𝑎𝑟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𝑗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 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𝑆𝑒𝑣𝑒𝑟𝑖𝑡𝑦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𝑘</m:t>
                          </m:r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|</m:t>
                          </m:r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</m:t>
                      </m:r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𝑌𝑒𝑎𝑟</m:t>
                      </m:r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∗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𝑆𝑒𝑣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𝑗𝑘</m:t>
                          </m:r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|</m:t>
                          </m:r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 [+ 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𝜀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𝑖𝑗𝑘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]</m:t>
                      </m:r>
                    </m:oMath>
                  </m:oMathPara>
                </a14:m>
                <a:endPara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910863C0-0B09-437F-81D2-1348C66DC4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30431" y="6034285"/>
                <a:ext cx="9204862" cy="415370"/>
              </a:xfrm>
              <a:prstGeom prst="rect">
                <a:avLst/>
              </a:prstGeom>
              <a:blipFill>
                <a:blip r:embed="rId3"/>
                <a:stretch>
                  <a:fillRect b="-88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Rectangle 5">
            <a:extLst>
              <a:ext uri="{FF2B5EF4-FFF2-40B4-BE49-F238E27FC236}">
                <a16:creationId xmlns:a16="http://schemas.microsoft.com/office/drawing/2014/main" id="{6CBC57FF-77A0-4BF1-8D7B-A90099C29452}"/>
              </a:ext>
            </a:extLst>
          </p:cNvPr>
          <p:cNvSpPr/>
          <p:nvPr/>
        </p:nvSpPr>
        <p:spPr>
          <a:xfrm>
            <a:off x="2043485" y="3429000"/>
            <a:ext cx="1129085" cy="1874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E01EB8F-A470-4372-A452-7FEA846AE7F4}"/>
              </a:ext>
            </a:extLst>
          </p:cNvPr>
          <p:cNvSpPr/>
          <p:nvPr/>
        </p:nvSpPr>
        <p:spPr>
          <a:xfrm>
            <a:off x="3571131" y="3271299"/>
            <a:ext cx="1129085" cy="1874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FE57173-7675-4C01-AABF-12BD57978CE0}"/>
              </a:ext>
            </a:extLst>
          </p:cNvPr>
          <p:cNvSpPr/>
          <p:nvPr/>
        </p:nvSpPr>
        <p:spPr>
          <a:xfrm>
            <a:off x="5046855" y="3304177"/>
            <a:ext cx="1129085" cy="18745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DFD4255-AAA9-4F9A-B6AE-843ADB0512AD}"/>
              </a:ext>
            </a:extLst>
          </p:cNvPr>
          <p:cNvSpPr/>
          <p:nvPr/>
        </p:nvSpPr>
        <p:spPr>
          <a:xfrm>
            <a:off x="6535973" y="1869904"/>
            <a:ext cx="1033670" cy="34336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1FC24B-2689-004D-BABB-6D4480FE52B0}"/>
              </a:ext>
            </a:extLst>
          </p:cNvPr>
          <p:cNvSpPr txBox="1"/>
          <p:nvPr/>
        </p:nvSpPr>
        <p:spPr>
          <a:xfrm>
            <a:off x="6440558" y="4994031"/>
            <a:ext cx="11290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*p &lt; 0.05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9DE56F-1AFA-2B4C-85AD-A02AB081D54E}"/>
              </a:ext>
            </a:extLst>
          </p:cNvPr>
          <p:cNvSpPr txBox="1"/>
          <p:nvPr/>
        </p:nvSpPr>
        <p:spPr>
          <a:xfrm>
            <a:off x="1899139" y="1869904"/>
            <a:ext cx="10550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893D00"/>
                </a:solidFill>
                <a:latin typeface="Stencil" pitchFamily="82" charset="77"/>
              </a:rPr>
              <a:t>DRY</a:t>
            </a: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3E959BD-1826-4267-B9B2-2763A2173AD0}"/>
              </a:ext>
            </a:extLst>
          </p:cNvPr>
          <p:cNvSpPr/>
          <p:nvPr/>
        </p:nvSpPr>
        <p:spPr>
          <a:xfrm>
            <a:off x="5511567" y="5963479"/>
            <a:ext cx="1459684" cy="588323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15687DD-8C17-4184-9C16-B61DC7CF2703}"/>
              </a:ext>
            </a:extLst>
          </p:cNvPr>
          <p:cNvSpPr/>
          <p:nvPr/>
        </p:nvSpPr>
        <p:spPr>
          <a:xfrm>
            <a:off x="3246538" y="6000728"/>
            <a:ext cx="679509" cy="517517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8200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/>
      <p:bldP spid="11" grpId="0" animBg="1"/>
      <p:bldP spid="1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B3E588-63B3-4ECB-85B3-E97236CF17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716" y="1543722"/>
            <a:ext cx="6718009" cy="4478672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A1A6DA1-A8D0-46E7-B648-433360EB1896}"/>
                  </a:ext>
                </a:extLst>
              </p:cNvPr>
              <p:cNvSpPr txBox="1"/>
              <p:nvPr/>
            </p:nvSpPr>
            <p:spPr>
              <a:xfrm>
                <a:off x="-60862" y="6222347"/>
                <a:ext cx="9204862" cy="4153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sz="1800" b="0" i="0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log</m:t>
                          </m:r>
                          <m:r>
                            <a:rPr lang="en-US" sz="1800" b="0" i="1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⁡(</m:t>
                          </m:r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𝑌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𝑖𝑗𝑘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)</m:t>
                      </m:r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= </m:t>
                      </m:r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𝜇</m:t>
                      </m:r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𝑅𝑒𝑝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 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𝑌𝑒𝑎𝑟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𝑗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 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𝑆𝑒𝑣𝑒𝑟𝑖𝑡𝑦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𝑘</m:t>
                          </m:r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|</m:t>
                          </m:r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</m:t>
                      </m:r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𝑌𝑒𝑎𝑟</m:t>
                      </m:r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∗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𝑆𝑒𝑣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𝑗𝑘</m:t>
                          </m:r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|</m:t>
                          </m:r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 [+ 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𝜀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𝑖𝑗𝑘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]</m:t>
                      </m:r>
                    </m:oMath>
                  </m:oMathPara>
                </a14:m>
                <a:endPara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A1A6DA1-A8D0-46E7-B648-433360EB18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60862" y="6222347"/>
                <a:ext cx="9204862" cy="415370"/>
              </a:xfrm>
              <a:prstGeom prst="rect">
                <a:avLst/>
              </a:prstGeom>
              <a:blipFill>
                <a:blip r:embed="rId3"/>
                <a:stretch>
                  <a:fillRect b="-88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51F83726-BC43-084D-BE80-1EF9B4AD03BD}"/>
              </a:ext>
            </a:extLst>
          </p:cNvPr>
          <p:cNvSpPr txBox="1"/>
          <p:nvPr/>
        </p:nvSpPr>
        <p:spPr>
          <a:xfrm>
            <a:off x="182702" y="220283"/>
            <a:ext cx="8991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+mj-lt"/>
              </a:rPr>
              <a:t>Heterotrophic Respiration &amp; Disturbance severity</a:t>
            </a:r>
          </a:p>
        </p:txBody>
      </p:sp>
    </p:spTree>
    <p:extLst>
      <p:ext uri="{BB962C8B-B14F-4D97-AF65-F5344CB8AC3E}">
        <p14:creationId xmlns:p14="http://schemas.microsoft.com/office/powerpoint/2010/main" val="27466036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59A6195-CC1C-451B-9054-A53F715776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Canopy vegetative area index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39EBC27-BCD0-48AB-A7C6-C3CAF3A68A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72495" y="1621280"/>
            <a:ext cx="7806206" cy="391226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F548949-597D-4D7E-807C-CCAD8C95A042}"/>
              </a:ext>
            </a:extLst>
          </p:cNvPr>
          <p:cNvSpPr txBox="1"/>
          <p:nvPr/>
        </p:nvSpPr>
        <p:spPr>
          <a:xfrm>
            <a:off x="7592617" y="2716010"/>
            <a:ext cx="21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9DB76E3-AEF7-405B-B2D1-CE67EA2D7489}"/>
              </a:ext>
            </a:extLst>
          </p:cNvPr>
          <p:cNvSpPr txBox="1"/>
          <p:nvPr/>
        </p:nvSpPr>
        <p:spPr>
          <a:xfrm>
            <a:off x="8046359" y="2722215"/>
            <a:ext cx="6199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**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84F0034-8CFD-47D8-981A-2DE8E28FE828}"/>
                  </a:ext>
                </a:extLst>
              </p:cNvPr>
              <p:cNvSpPr txBox="1"/>
              <p:nvPr/>
            </p:nvSpPr>
            <p:spPr>
              <a:xfrm>
                <a:off x="729383" y="5718979"/>
                <a:ext cx="7685234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𝑉𝐴𝐼</m:t>
                          </m:r>
                        </m:e>
                        <m:sub>
                          <m:r>
                            <a:rPr lang="en-US" sz="1800" i="1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= 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0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+ 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𝛽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𝑆𝑒𝑣𝑒𝑟𝑖𝑡𝑦</m:t>
                          </m:r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∗</m:t>
                          </m:r>
                          <m:r>
                            <a:rPr lang="en-US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𝑌𝑒𝑎𝑟</m:t>
                          </m:r>
                        </m:e>
                        <m:sub>
                          <m:r>
                            <a:rPr lang="en-US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  <m:t>(1|</m:t>
                          </m:r>
                          <m:r>
                            <a:rPr lang="en-US" sz="1800" b="0" i="1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𝑅𝑒𝑝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1800" b="0" i="1" smtClean="0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)</m:t>
                      </m:r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 </m:t>
                          </m:r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𝜀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  <a:p>
                <a:endParaRPr lang="en-US" dirty="0"/>
              </a:p>
              <a:p>
                <a:r>
                  <a:rPr lang="en-US" dirty="0"/>
                  <a:t>	In 2021, 65% and 85% gross defoliation significantly different from control </a:t>
                </a:r>
              </a:p>
              <a:p>
                <a:r>
                  <a:rPr lang="en-US" dirty="0"/>
                  <a:t>  </a:t>
                </a: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F84F0034-8CFD-47D8-981A-2DE8E28FE82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29383" y="5718979"/>
                <a:ext cx="7685234" cy="1200329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01A0A30B-243E-40F0-A543-0B81E6A10C24}"/>
              </a:ext>
            </a:extLst>
          </p:cNvPr>
          <p:cNvSpPr txBox="1"/>
          <p:nvPr/>
        </p:nvSpPr>
        <p:spPr>
          <a:xfrm>
            <a:off x="7137091" y="5441720"/>
            <a:ext cx="457359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/>
              <a:t>* p &lt; 0.05, ** p &lt; 0.01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C25D63-66FB-4A33-A7B0-34BAB47FDC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4233" y="5533545"/>
            <a:ext cx="1733220" cy="742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994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E8C20F-5BC4-40D4-AE14-4BD7FB245D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Subcanopy </a:t>
            </a:r>
            <a:r>
              <a:rPr lang="en-US" dirty="0" err="1"/>
              <a:t>A</a:t>
            </a:r>
            <a:r>
              <a:rPr lang="en-US" baseline="-25000" dirty="0" err="1"/>
              <a:t>sat</a:t>
            </a:r>
            <a:endParaRPr lang="en-US" baseline="-25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24FE4A9-3596-4AB4-AE89-3F68BE4EAB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1783" y="1419584"/>
            <a:ext cx="7689595" cy="4566825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2A50E77-E837-4609-9FA5-8E7514B91443}"/>
              </a:ext>
            </a:extLst>
          </p:cNvPr>
          <p:cNvSpPr/>
          <p:nvPr/>
        </p:nvSpPr>
        <p:spPr>
          <a:xfrm>
            <a:off x="1537238" y="3909527"/>
            <a:ext cx="1362269" cy="15489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C274ADE-95E2-425B-8286-B6D6B6DD01D2}"/>
              </a:ext>
            </a:extLst>
          </p:cNvPr>
          <p:cNvSpPr/>
          <p:nvPr/>
        </p:nvSpPr>
        <p:spPr>
          <a:xfrm>
            <a:off x="3324437" y="2475723"/>
            <a:ext cx="1362269" cy="260946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5D7AC96-851F-4618-9C55-2BD098B58AD9}"/>
              </a:ext>
            </a:extLst>
          </p:cNvPr>
          <p:cNvSpPr/>
          <p:nvPr/>
        </p:nvSpPr>
        <p:spPr>
          <a:xfrm>
            <a:off x="5108846" y="2913244"/>
            <a:ext cx="1362269" cy="200736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7CE6363-199B-4A3B-B3E1-F506C864E030}"/>
              </a:ext>
            </a:extLst>
          </p:cNvPr>
          <p:cNvSpPr txBox="1"/>
          <p:nvPr/>
        </p:nvSpPr>
        <p:spPr>
          <a:xfrm>
            <a:off x="6075882" y="3099673"/>
            <a:ext cx="21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401936B-B5AA-48BE-85C9-B68873A62A67}"/>
              </a:ext>
            </a:extLst>
          </p:cNvPr>
          <p:cNvSpPr/>
          <p:nvPr/>
        </p:nvSpPr>
        <p:spPr>
          <a:xfrm>
            <a:off x="6892794" y="1831387"/>
            <a:ext cx="1362269" cy="299823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2AB5B27-DBEC-48F6-85DE-1105D394E790}"/>
              </a:ext>
            </a:extLst>
          </p:cNvPr>
          <p:cNvSpPr txBox="1"/>
          <p:nvPr/>
        </p:nvSpPr>
        <p:spPr>
          <a:xfrm>
            <a:off x="7303954" y="5089124"/>
            <a:ext cx="151216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* p &lt; 0.05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8F3FA4C-DCBC-420A-9E89-708774E46009}"/>
              </a:ext>
            </a:extLst>
          </p:cNvPr>
          <p:cNvSpPr txBox="1"/>
          <p:nvPr/>
        </p:nvSpPr>
        <p:spPr>
          <a:xfrm>
            <a:off x="7428487" y="2913244"/>
            <a:ext cx="21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5F4CA9-A3D7-4A81-952D-8DDC3130A8BF}"/>
              </a:ext>
            </a:extLst>
          </p:cNvPr>
          <p:cNvSpPr txBox="1"/>
          <p:nvPr/>
        </p:nvSpPr>
        <p:spPr>
          <a:xfrm>
            <a:off x="7849243" y="2868841"/>
            <a:ext cx="2107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*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84CCF3F-E8E2-4FAC-9A3F-689F60C00D9F}"/>
                  </a:ext>
                </a:extLst>
              </p:cNvPr>
              <p:cNvSpPr txBox="1"/>
              <p:nvPr/>
            </p:nvSpPr>
            <p:spPr>
              <a:xfrm>
                <a:off x="-30431" y="6034285"/>
                <a:ext cx="9204862" cy="41537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>
                  <a:lnSpc>
                    <a:spcPct val="107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800" i="1" smtClean="0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𝑌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𝑖𝑗𝑘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= </m:t>
                      </m:r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𝜇</m:t>
                      </m:r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𝑅𝑒𝑝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 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𝑌𝑒𝑎𝑟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𝑗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 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𝑆𝑒𝑣𝑒𝑟𝑖𝑡𝑦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𝑘</m:t>
                          </m:r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|</m:t>
                          </m:r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+</m:t>
                      </m:r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𝑌𝑒𝑎𝑟</m:t>
                      </m:r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∗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𝑆𝑒𝑣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𝑗𝑘</m:t>
                          </m:r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|</m:t>
                          </m:r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 [+ </m:t>
                      </m:r>
                      <m:sSub>
                        <m:sSubPr>
                          <m:ctrlP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𝜀</m:t>
                          </m:r>
                        </m:e>
                        <m:sub>
                          <m:r>
                            <a:rPr lang="en-US" sz="1800" i="1">
                              <a:solidFill>
                                <a:srgbClr val="000000"/>
                              </a:solidFill>
                              <a:effectLst/>
                              <a:latin typeface="Cambria Math" panose="02040503050406030204" pitchFamily="18" charset="0"/>
                              <a:ea typeface="Calibri" panose="020F0502020204030204" pitchFamily="34" charset="0"/>
                            </a:rPr>
                            <m:t>𝑖𝑗𝑘</m:t>
                          </m:r>
                        </m:sub>
                      </m:sSub>
                      <m:r>
                        <a:rPr lang="en-US" sz="1800" i="1">
                          <a:solidFill>
                            <a:srgbClr val="000000"/>
                          </a:solidFill>
                          <a:effectLst/>
                          <a:latin typeface="Cambria Math" panose="02040503050406030204" pitchFamily="18" charset="0"/>
                          <a:ea typeface="Calibri" panose="020F0502020204030204" pitchFamily="34" charset="0"/>
                        </a:rPr>
                        <m:t>]</m:t>
                      </m:r>
                    </m:oMath>
                  </m:oMathPara>
                </a14:m>
                <a:endParaRPr lang="en-US" sz="1800" dirty="0">
                  <a:effectLst/>
                  <a:latin typeface="Calibri" panose="020F0502020204030204" pitchFamily="34" charset="0"/>
                  <a:ea typeface="Calibri" panose="020F0502020204030204" pitchFamily="34" charset="0"/>
                </a:endParaRPr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F84CCF3F-E8E2-4FAC-9A3F-689F60C00D9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-30431" y="6034285"/>
                <a:ext cx="9204862" cy="415370"/>
              </a:xfrm>
              <a:prstGeom prst="rect">
                <a:avLst/>
              </a:prstGeom>
              <a:blipFill>
                <a:blip r:embed="rId3"/>
                <a:stretch>
                  <a:fillRect b="-88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C2376073-3F09-42EA-A94E-49A2E18B8E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1993" y="1888533"/>
            <a:ext cx="1182727" cy="75597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6A9BD447-4471-4964-85B2-B2C767C820DC}"/>
              </a:ext>
            </a:extLst>
          </p:cNvPr>
          <p:cNvSpPr/>
          <p:nvPr/>
        </p:nvSpPr>
        <p:spPr>
          <a:xfrm>
            <a:off x="5511567" y="5963479"/>
            <a:ext cx="1459684" cy="588323"/>
          </a:xfrm>
          <a:prstGeom prst="ellipse">
            <a:avLst/>
          </a:prstGeom>
          <a:noFill/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18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0" grpId="0"/>
      <p:bldP spid="8" grpId="0" animBg="1"/>
      <p:bldP spid="9" grpId="0"/>
      <p:bldP spid="11" grpId="0"/>
      <p:bldP spid="12" grpId="0"/>
      <p:bldP spid="1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86399-B9BF-484B-8114-88B930F3FA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Following disturbance, canopy VAI predicts subcanopy </a:t>
            </a:r>
            <a:r>
              <a:rPr lang="en-US" dirty="0" err="1"/>
              <a:t>A</a:t>
            </a:r>
            <a:r>
              <a:rPr lang="en-US" baseline="-25000" dirty="0" err="1"/>
              <a:t>sat</a:t>
            </a:r>
            <a:endParaRPr lang="en-US" baseline="-25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23F46D5-1EBC-4C45-960C-0C1375EF9F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64233" y="1690689"/>
            <a:ext cx="7122583" cy="491558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CFC9C18-4F98-44ED-BA02-C4CE50A97B46}"/>
              </a:ext>
            </a:extLst>
          </p:cNvPr>
          <p:cNvSpPr txBox="1"/>
          <p:nvPr/>
        </p:nvSpPr>
        <p:spPr>
          <a:xfrm>
            <a:off x="6535604" y="2721114"/>
            <a:ext cx="457359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/>
              <a:t>y = -1.03x + 12.16</a:t>
            </a:r>
          </a:p>
          <a:p>
            <a:r>
              <a:rPr lang="en-US" sz="2000" i="1" dirty="0"/>
              <a:t>p</a:t>
            </a:r>
            <a:r>
              <a:rPr lang="en-US" sz="2000" dirty="0"/>
              <a:t> &lt; 0.001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597B9743-8000-4C14-867B-DE77EE5B3701}"/>
              </a:ext>
            </a:extLst>
          </p:cNvPr>
          <p:cNvCxnSpPr>
            <a:cxnSpLocks/>
          </p:cNvCxnSpPr>
          <p:nvPr/>
        </p:nvCxnSpPr>
        <p:spPr>
          <a:xfrm flipH="1">
            <a:off x="2618387" y="1840573"/>
            <a:ext cx="5476989" cy="0"/>
          </a:xfrm>
          <a:prstGeom prst="straightConnector1">
            <a:avLst/>
          </a:prstGeom>
          <a:ln w="571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B3153E3-0793-4B1D-B982-932951695DCC}"/>
              </a:ext>
            </a:extLst>
          </p:cNvPr>
          <p:cNvSpPr txBox="1"/>
          <p:nvPr/>
        </p:nvSpPr>
        <p:spPr>
          <a:xfrm>
            <a:off x="2796598" y="1867961"/>
            <a:ext cx="51729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Higher disturbance drives lost canopy VAI over time</a:t>
            </a:r>
          </a:p>
        </p:txBody>
      </p:sp>
    </p:spTree>
    <p:extLst>
      <p:ext uri="{BB962C8B-B14F-4D97-AF65-F5344CB8AC3E}">
        <p14:creationId xmlns:p14="http://schemas.microsoft.com/office/powerpoint/2010/main" val="2731484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7530</TotalTime>
  <Words>598</Words>
  <Application>Microsoft Office PowerPoint</Application>
  <PresentationFormat>On-screen Show (4:3)</PresentationFormat>
  <Paragraphs>78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Slack-Lato</vt:lpstr>
      <vt:lpstr>Stencil</vt:lpstr>
      <vt:lpstr>Office Theme</vt:lpstr>
      <vt:lpstr>Integrating divergent above- and belowground carbon flux responses to rising disturbance severity</vt:lpstr>
      <vt:lpstr>PowerPoint Presentation</vt:lpstr>
      <vt:lpstr>Forest Resilience Threshold Experiment (FoRTE)</vt:lpstr>
      <vt:lpstr>Forest Resilience Threshold Experiment (FoRTE)</vt:lpstr>
      <vt:lpstr>Soil respiration &amp; disturbance severity</vt:lpstr>
      <vt:lpstr>PowerPoint Presentation</vt:lpstr>
      <vt:lpstr>Canopy vegetative area index</vt:lpstr>
      <vt:lpstr>Subcanopy Asat</vt:lpstr>
      <vt:lpstr>Following disturbance, canopy VAI predicts subcanopy Asat</vt:lpstr>
      <vt:lpstr>PowerPoint Presentation</vt:lpstr>
      <vt:lpstr>Subcanopy NPP</vt:lpstr>
      <vt:lpstr>Subcanopy NPP is not well predicted by subcanopy Asat alone</vt:lpstr>
      <vt:lpstr>Key Preliminary Take-aways</vt:lpstr>
      <vt:lpstr>FoRTE posters @ AGU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Lisa Haber</dc:creator>
  <cp:lastModifiedBy>Lisa Haber</cp:lastModifiedBy>
  <cp:revision>46</cp:revision>
  <dcterms:created xsi:type="dcterms:W3CDTF">2021-12-06T14:56:32Z</dcterms:created>
  <dcterms:modified xsi:type="dcterms:W3CDTF">2021-12-14T16:55:41Z</dcterms:modified>
</cp:coreProperties>
</file>

<file path=docProps/thumbnail.jpeg>
</file>